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4"/>
  </p:notesMasterIdLst>
  <p:sldIdLst>
    <p:sldId id="256" r:id="rId2"/>
    <p:sldId id="332" r:id="rId3"/>
    <p:sldId id="333" r:id="rId4"/>
    <p:sldId id="329" r:id="rId5"/>
    <p:sldId id="330" r:id="rId6"/>
    <p:sldId id="334" r:id="rId7"/>
    <p:sldId id="322" r:id="rId8"/>
    <p:sldId id="338" r:id="rId9"/>
    <p:sldId id="335" r:id="rId10"/>
    <p:sldId id="336" r:id="rId11"/>
    <p:sldId id="325" r:id="rId12"/>
    <p:sldId id="340" r:id="rId13"/>
    <p:sldId id="341" r:id="rId14"/>
    <p:sldId id="342" r:id="rId15"/>
    <p:sldId id="343" r:id="rId16"/>
    <p:sldId id="326" r:id="rId17"/>
    <p:sldId id="327" r:id="rId18"/>
    <p:sldId id="328" r:id="rId19"/>
    <p:sldId id="344" r:id="rId20"/>
    <p:sldId id="321" r:id="rId21"/>
    <p:sldId id="331" r:id="rId22"/>
    <p:sldId id="345" r:id="rId23"/>
  </p:sldIdLst>
  <p:sldSz cx="9144000" cy="5715000" type="screen16x10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5" autoAdjust="0"/>
    <p:restoredTop sz="83766" autoAdjust="0"/>
  </p:normalViewPr>
  <p:slideViewPr>
    <p:cSldViewPr>
      <p:cViewPr varScale="1">
        <p:scale>
          <a:sx n="73" d="100"/>
          <a:sy n="73" d="100"/>
        </p:scale>
        <p:origin x="84" y="78"/>
      </p:cViewPr>
      <p:guideLst>
        <p:guide orient="horz" pos="180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DE118D-1E65-49C2-BC64-FD752CA0D258}" type="datetimeFigureOut">
              <a:rPr lang="en-US"/>
              <a:pPr>
                <a:defRPr/>
              </a:pPr>
              <a:t>9/17/2025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10F4021-697B-435F-AB67-E79E7F5FDE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51304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can compare first card’s cost and ensure it is 1, second card &lt; 2 etc. And test the deck’s size.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10F4021-697B-435F-AB67-E79E7F5FDE8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9915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75355"/>
            <a:ext cx="7772400" cy="1225021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38500"/>
            <a:ext cx="6400800" cy="14605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2D1D56-42A0-4E15-A7B7-13C5D7FE59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5032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65365"/>
            <a:ext cx="8229600" cy="59663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952500"/>
            <a:ext cx="8305800" cy="43180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390516-8E9A-4341-B9BC-EA7123011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0803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79261"/>
            <a:ext cx="4040188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12396"/>
            <a:ext cx="4040188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279261"/>
            <a:ext cx="4041775" cy="53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812396"/>
            <a:ext cx="4041775" cy="329274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A7411C-50F3-439B-A172-D78B9B44E8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247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E88395-51D4-402F-A507-1382C6CB3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574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B4E74-E97A-4D90-BF5F-D9FADEB1440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5174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27542"/>
            <a:ext cx="3008313" cy="9683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27542"/>
            <a:ext cx="5111750" cy="487759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195917"/>
            <a:ext cx="3008313" cy="390921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2EDFE-52F1-47B6-86A3-4A0F783CCE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000500"/>
            <a:ext cx="5486400" cy="47228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510646"/>
            <a:ext cx="5486400" cy="34290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472782"/>
            <a:ext cx="5486400" cy="6707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A6487A-C881-4656-BFDC-10A40E38B4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506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9740-54F6-453E-B57C-DF10E97228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906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865"/>
            <a:ext cx="2057400" cy="487627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865"/>
            <a:ext cx="6019800" cy="48762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EF36D-F0F7-4DB9-9ABE-45888DCD2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806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81782"/>
            <a:ext cx="8229600" cy="596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952500"/>
            <a:ext cx="8305800" cy="431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5296959"/>
            <a:ext cx="2895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5296959"/>
            <a:ext cx="21336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>
              <a:defRPr/>
            </a:pPr>
            <a:fld id="{FC4B457A-9C89-40D9-BF1E-54D9B094FD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1031" name="Picture 2" descr="http://mbg.au.dk/fileadmin/site_files/mb/Logoer/au/aulogo.jpg"/>
          <p:cNvPicPr>
            <a:picLocks noChangeAspect="1" noChangeArrowheads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725" y="58208"/>
            <a:ext cx="2091690" cy="8298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a-DK" altLang="en-US" dirty="0">
                <a:latin typeface="Arial" charset="0"/>
                <a:cs typeface="Arial" charset="0"/>
              </a:rPr>
              <a:t>Software Engineering</a:t>
            </a:r>
            <a:br>
              <a:rPr lang="da-DK" altLang="en-US" dirty="0">
                <a:latin typeface="Arial" charset="0"/>
                <a:cs typeface="Arial" charset="0"/>
              </a:rPr>
            </a:br>
            <a:r>
              <a:rPr lang="da-DK" altLang="en-US" dirty="0">
                <a:latin typeface="Arial" charset="0"/>
                <a:cs typeface="Arial" charset="0"/>
              </a:rPr>
              <a:t>and Architecture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defRPr/>
            </a:pPr>
            <a:r>
              <a:rPr lang="da-DK" dirty="0"/>
              <a:t>Comments and Hints on </a:t>
            </a:r>
          </a:p>
          <a:p>
            <a:pPr>
              <a:defRPr/>
            </a:pPr>
            <a:r>
              <a:rPr lang="da-DK" dirty="0"/>
              <a:t>Mandatory Iteration 3 / Strategies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“Back pointer”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the strategy object must be able to mutate game, it must be </a:t>
            </a:r>
            <a:r>
              <a:rPr lang="en-US" i="1" dirty="0"/>
              <a:t>provided with a reference to game</a:t>
            </a:r>
          </a:p>
          <a:p>
            <a:r>
              <a:rPr lang="en-US" dirty="0"/>
              <a:t>We can handle by a mutual reference or “back pointer”</a:t>
            </a:r>
          </a:p>
          <a:p>
            <a:endParaRPr lang="en-US" dirty="0"/>
          </a:p>
          <a:p>
            <a:endParaRPr lang="en-US" dirty="0"/>
          </a:p>
          <a:p>
            <a:pPr lvl="1"/>
            <a:r>
              <a:rPr lang="en-US" dirty="0"/>
              <a:t>Ala calling from within the Game object (this):</a:t>
            </a:r>
          </a:p>
          <a:p>
            <a:pPr lvl="2"/>
            <a:r>
              <a:rPr lang="en-US" dirty="0" err="1"/>
              <a:t>myHeroPowerStrategy.useThePower</a:t>
            </a:r>
            <a:r>
              <a:rPr lang="en-US" dirty="0"/>
              <a:t>(who, this);		</a:t>
            </a:r>
            <a:r>
              <a:rPr lang="en-US" b="1" dirty="0"/>
              <a:t>or</a:t>
            </a:r>
          </a:p>
          <a:p>
            <a:pPr lvl="2"/>
            <a:r>
              <a:rPr lang="en-US" dirty="0" err="1"/>
              <a:t>getHero</a:t>
            </a:r>
            <a:r>
              <a:rPr lang="en-US" dirty="0"/>
              <a:t>(who).</a:t>
            </a:r>
            <a:r>
              <a:rPr lang="en-US" dirty="0" err="1"/>
              <a:t>getHeroPowerStrategy</a:t>
            </a:r>
            <a:r>
              <a:rPr lang="en-US" dirty="0"/>
              <a:t>().execute(this);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But – Game has no special </a:t>
            </a:r>
            <a:r>
              <a:rPr lang="en-US" dirty="0" err="1"/>
              <a:t>mutator</a:t>
            </a:r>
            <a:r>
              <a:rPr lang="en-US" dirty="0"/>
              <a:t> methods for, say, </a:t>
            </a:r>
            <a:r>
              <a:rPr lang="en-US" i="1" dirty="0"/>
              <a:t>decrease hero ‘who’s health by two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371600" y="2247900"/>
            <a:ext cx="2133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Game</a:t>
            </a:r>
            <a:endParaRPr lang="da-DK" dirty="0"/>
          </a:p>
        </p:txBody>
      </p:sp>
      <p:sp>
        <p:nvSpPr>
          <p:cNvPr id="8" name="Rectangle 7"/>
          <p:cNvSpPr/>
          <p:nvPr/>
        </p:nvSpPr>
        <p:spPr>
          <a:xfrm>
            <a:off x="5181600" y="2247900"/>
            <a:ext cx="2590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Strategy</a:t>
            </a:r>
            <a:endParaRPr lang="da-DK" dirty="0"/>
          </a:p>
        </p:txBody>
      </p:sp>
      <p:cxnSp>
        <p:nvCxnSpPr>
          <p:cNvPr id="10" name="Straight Arrow Connector 9"/>
          <p:cNvCxnSpPr>
            <a:stCxn id="7" idx="3"/>
            <a:endCxn id="8" idx="1"/>
          </p:cNvCxnSpPr>
          <p:nvPr/>
        </p:nvCxnSpPr>
        <p:spPr>
          <a:xfrm>
            <a:off x="3505200" y="2514600"/>
            <a:ext cx="1676400" cy="0"/>
          </a:xfrm>
          <a:prstGeom prst="straightConnector1">
            <a:avLst/>
          </a:prstGeom>
          <a:ln w="38100"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5862224" y="3390900"/>
            <a:ext cx="609600" cy="3810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ounded Rectangle 8">
            <a:extLst>
              <a:ext uri="{FF2B5EF4-FFF2-40B4-BE49-F238E27FC236}">
                <a16:creationId xmlns:a16="http://schemas.microsoft.com/office/drawing/2014/main" id="{03B9E574-FD39-9027-DF6B-08BF3AA36851}"/>
              </a:ext>
            </a:extLst>
          </p:cNvPr>
          <p:cNvSpPr/>
          <p:nvPr/>
        </p:nvSpPr>
        <p:spPr>
          <a:xfrm>
            <a:off x="6324600" y="3771900"/>
            <a:ext cx="609600" cy="381000"/>
          </a:xfrm>
          <a:prstGeom prst="round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3112369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Modifying Game’s State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Ok, so Game has asked the strategy to ‘execute that hero power’ – what does that concrete strategy then do?</a:t>
            </a:r>
          </a:p>
          <a:p>
            <a:r>
              <a:rPr lang="en-US" dirty="0"/>
              <a:t>Example: </a:t>
            </a:r>
            <a:r>
              <a:rPr lang="en-US" dirty="0" err="1"/>
              <a:t>ThaiChef</a:t>
            </a:r>
            <a:r>
              <a:rPr lang="en-US" dirty="0"/>
              <a:t>	“Deal 2 damage to opp. hero”</a:t>
            </a:r>
          </a:p>
          <a:p>
            <a:r>
              <a:rPr lang="en-US" dirty="0"/>
              <a:t>Either</a:t>
            </a:r>
          </a:p>
          <a:p>
            <a:pPr lvl="1"/>
            <a:r>
              <a:rPr lang="en-US" dirty="0"/>
              <a:t>A) Get the opponent hero (type: Hero), cast it to a (</a:t>
            </a:r>
            <a:r>
              <a:rPr lang="en-US" dirty="0" err="1"/>
              <a:t>StandardHero</a:t>
            </a:r>
            <a:r>
              <a:rPr lang="en-US" dirty="0"/>
              <a:t>), and call a mutator, ala</a:t>
            </a:r>
          </a:p>
          <a:p>
            <a:pPr lvl="2"/>
            <a:r>
              <a:rPr lang="en-US" dirty="0" err="1"/>
              <a:t>StandardHero</a:t>
            </a:r>
            <a:r>
              <a:rPr lang="en-US" dirty="0"/>
              <a:t> hero = (</a:t>
            </a:r>
            <a:r>
              <a:rPr lang="en-US" dirty="0" err="1"/>
              <a:t>StandardHero</a:t>
            </a:r>
            <a:r>
              <a:rPr lang="en-US" dirty="0"/>
              <a:t>) </a:t>
            </a:r>
            <a:r>
              <a:rPr lang="en-US" dirty="0" err="1"/>
              <a:t>game.getHero</a:t>
            </a:r>
            <a:r>
              <a:rPr lang="en-US" dirty="0"/>
              <a:t>(who); </a:t>
            </a:r>
          </a:p>
          <a:p>
            <a:pPr lvl="2"/>
            <a:r>
              <a:rPr lang="en-US" dirty="0" err="1"/>
              <a:t>hero.changeHealth</a:t>
            </a:r>
            <a:r>
              <a:rPr lang="en-US" dirty="0"/>
              <a:t>(-2);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B) Add a mutator method to game to </a:t>
            </a:r>
            <a:r>
              <a:rPr lang="en-US" i="1" dirty="0"/>
              <a:t>encapsulate</a:t>
            </a:r>
            <a:r>
              <a:rPr lang="en-US" dirty="0"/>
              <a:t> that, ala</a:t>
            </a:r>
          </a:p>
          <a:p>
            <a:pPr lvl="2"/>
            <a:r>
              <a:rPr lang="en-US" dirty="0" err="1"/>
              <a:t>game.changeHeroHealth</a:t>
            </a:r>
            <a:r>
              <a:rPr lang="en-US" dirty="0"/>
              <a:t>(who, </a:t>
            </a:r>
            <a:r>
              <a:rPr lang="en-US" dirty="0" err="1"/>
              <a:t>deltaValue</a:t>
            </a:r>
            <a:r>
              <a:rPr lang="en-US" dirty="0"/>
              <a:t>);</a:t>
            </a:r>
          </a:p>
          <a:p>
            <a:pPr lvl="2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337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F3AE9-E42B-4699-AD4D-FD4D107506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47A7B9-3AFE-2FE2-F59A-B36C1ABEE3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Exercise: Which is better? Or are they equal?</a:t>
            </a:r>
          </a:p>
          <a:p>
            <a:pPr lvl="1"/>
            <a:r>
              <a:rPr lang="en-US" dirty="0"/>
              <a:t>A: “</a:t>
            </a:r>
            <a:r>
              <a:rPr lang="en-US" dirty="0" err="1"/>
              <a:t>game.getHero</a:t>
            </a:r>
            <a:r>
              <a:rPr lang="en-US" dirty="0"/>
              <a:t>(who).</a:t>
            </a:r>
            <a:r>
              <a:rPr lang="en-US" dirty="0" err="1"/>
              <a:t>changeHealth</a:t>
            </a:r>
            <a:r>
              <a:rPr lang="en-US" dirty="0"/>
              <a:t>(-2)”</a:t>
            </a:r>
          </a:p>
          <a:p>
            <a:pPr lvl="1"/>
            <a:r>
              <a:rPr lang="en-US" dirty="0"/>
              <a:t>B: “</a:t>
            </a:r>
            <a:r>
              <a:rPr lang="en-US" dirty="0" err="1"/>
              <a:t>game.changeHeroHealth</a:t>
            </a:r>
            <a:r>
              <a:rPr lang="en-US" dirty="0"/>
              <a:t>(who, -2)”</a:t>
            </a:r>
          </a:p>
          <a:p>
            <a:endParaRPr lang="en-US" dirty="0"/>
          </a:p>
          <a:p>
            <a:r>
              <a:rPr lang="en-US" dirty="0"/>
              <a:t>Arguments? Pros and Cons?</a:t>
            </a:r>
          </a:p>
          <a:p>
            <a:endParaRPr lang="en-US" dirty="0"/>
          </a:p>
          <a:p>
            <a:r>
              <a:rPr lang="en-US" dirty="0"/>
              <a:t>Remember previous courses’ discussion on </a:t>
            </a:r>
            <a:r>
              <a:rPr lang="en-US" i="1" dirty="0"/>
              <a:t>coupling and cohesion?</a:t>
            </a:r>
          </a:p>
          <a:p>
            <a:pPr lvl="1"/>
            <a:r>
              <a:rPr lang="en-US" dirty="0"/>
              <a:t>Low coupling		= “do not talk to strangers”</a:t>
            </a:r>
          </a:p>
          <a:p>
            <a:pPr lvl="1"/>
            <a:r>
              <a:rPr lang="en-US" dirty="0"/>
              <a:t>High cohesion		= “I handle all related to me”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A2A11C-BA4F-E31C-60CE-ADF88CC0E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8A17EC-F885-AC89-1BC7-5A2FE619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432054-68A0-554E-0969-90D65EB2D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C97304A-D128-E2CC-7D11-EC0E5E7F6CE3}"/>
              </a:ext>
            </a:extLst>
          </p:cNvPr>
          <p:cNvSpPr/>
          <p:nvPr/>
        </p:nvSpPr>
        <p:spPr>
          <a:xfrm>
            <a:off x="6019800" y="2019300"/>
            <a:ext cx="990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Game</a:t>
            </a:r>
            <a:endParaRPr lang="da-DK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DF0C33F-0558-3538-D036-74974D510C40}"/>
              </a:ext>
            </a:extLst>
          </p:cNvPr>
          <p:cNvSpPr/>
          <p:nvPr/>
        </p:nvSpPr>
        <p:spPr>
          <a:xfrm>
            <a:off x="7772400" y="2019300"/>
            <a:ext cx="1295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Strategy</a:t>
            </a:r>
            <a:endParaRPr lang="da-DK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5645A0FC-7584-854C-DF7F-7DF13D9DAB77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7010400" y="2286000"/>
            <a:ext cx="762000" cy="0"/>
          </a:xfrm>
          <a:prstGeom prst="straightConnector1">
            <a:avLst/>
          </a:prstGeom>
          <a:ln w="38100"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303435CC-F796-6BA9-EDF1-62167778CF1E}"/>
              </a:ext>
            </a:extLst>
          </p:cNvPr>
          <p:cNvSpPr/>
          <p:nvPr/>
        </p:nvSpPr>
        <p:spPr>
          <a:xfrm>
            <a:off x="5867400" y="2933700"/>
            <a:ext cx="990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Hero</a:t>
            </a: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533D4913-8385-8C4E-FC43-13C55B265E30}"/>
              </a:ext>
            </a:extLst>
          </p:cNvPr>
          <p:cNvCxnSpPr>
            <a:cxnSpLocks/>
            <a:stCxn id="7" idx="2"/>
            <a:endCxn id="19" idx="0"/>
          </p:cNvCxnSpPr>
          <p:nvPr/>
        </p:nvCxnSpPr>
        <p:spPr>
          <a:xfrm flipH="1">
            <a:off x="6362700" y="2552700"/>
            <a:ext cx="152400" cy="381000"/>
          </a:xfrm>
          <a:prstGeom prst="straightConnector1">
            <a:avLst/>
          </a:prstGeom>
          <a:ln w="38100">
            <a:headEnd type="none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672113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7E045-1B19-7C3D-B778-08A998FC9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417B0-F912-F788-6812-CCAA52F47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 coupling		= “do not talk to strangers”</a:t>
            </a:r>
          </a:p>
          <a:p>
            <a:r>
              <a:rPr lang="en-US" dirty="0"/>
              <a:t>High cohesion		= “I handle all related to me”</a:t>
            </a:r>
          </a:p>
          <a:p>
            <a:endParaRPr lang="en-US" dirty="0"/>
          </a:p>
          <a:p>
            <a:r>
              <a:rPr lang="en-US" dirty="0"/>
              <a:t>Which is more favorable?</a:t>
            </a:r>
          </a:p>
          <a:p>
            <a:pPr lvl="1"/>
            <a:r>
              <a:rPr lang="en-US" dirty="0"/>
              <a:t>A: “</a:t>
            </a:r>
            <a:r>
              <a:rPr lang="en-US" dirty="0" err="1"/>
              <a:t>game.getHero</a:t>
            </a:r>
            <a:r>
              <a:rPr lang="en-US" dirty="0"/>
              <a:t>(who).</a:t>
            </a:r>
            <a:r>
              <a:rPr lang="en-US" dirty="0" err="1"/>
              <a:t>changeHealth</a:t>
            </a:r>
            <a:r>
              <a:rPr lang="en-US" dirty="0"/>
              <a:t>(-2)”</a:t>
            </a:r>
          </a:p>
          <a:p>
            <a:pPr lvl="1"/>
            <a:r>
              <a:rPr lang="en-US" dirty="0"/>
              <a:t>B: “</a:t>
            </a:r>
            <a:r>
              <a:rPr lang="en-US" dirty="0" err="1"/>
              <a:t>game.changeHeroHealth</a:t>
            </a:r>
            <a:r>
              <a:rPr lang="en-US" dirty="0"/>
              <a:t>(who, -2)”</a:t>
            </a:r>
          </a:p>
          <a:p>
            <a:pPr lvl="1"/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FD21A-11D3-D109-1C8C-633187067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62084-8CEE-A826-A04A-5C291DA74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347F5-8BFA-E651-9D58-FE78FEAEA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BF675B0-FF8A-77B3-580B-A34A362B6FA4}"/>
              </a:ext>
            </a:extLst>
          </p:cNvPr>
          <p:cNvSpPr/>
          <p:nvPr/>
        </p:nvSpPr>
        <p:spPr>
          <a:xfrm>
            <a:off x="5943600" y="3467100"/>
            <a:ext cx="990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Game</a:t>
            </a:r>
            <a:endParaRPr lang="da-DK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26BB6BF-ABAA-96C1-7D6B-5E98C17FEA2D}"/>
              </a:ext>
            </a:extLst>
          </p:cNvPr>
          <p:cNvSpPr/>
          <p:nvPr/>
        </p:nvSpPr>
        <p:spPr>
          <a:xfrm>
            <a:off x="7696200" y="3467100"/>
            <a:ext cx="1295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Strategy</a:t>
            </a:r>
            <a:endParaRPr lang="da-DK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FD6DFD32-E6B6-4297-A542-D5D3E4F44B77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6934200" y="3733800"/>
            <a:ext cx="762000" cy="0"/>
          </a:xfrm>
          <a:prstGeom prst="straightConnector1">
            <a:avLst/>
          </a:prstGeom>
          <a:ln w="38100"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695D0C7-43DB-EA83-95BD-974EA5C13458}"/>
              </a:ext>
            </a:extLst>
          </p:cNvPr>
          <p:cNvSpPr/>
          <p:nvPr/>
        </p:nvSpPr>
        <p:spPr>
          <a:xfrm>
            <a:off x="5791200" y="4381500"/>
            <a:ext cx="990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Hero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F22ADBFD-E1BE-BE41-46BF-3F1F5A029F3F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 flipH="1">
            <a:off x="6286500" y="4000500"/>
            <a:ext cx="152400" cy="381000"/>
          </a:xfrm>
          <a:prstGeom prst="straightConnector1">
            <a:avLst/>
          </a:prstGeom>
          <a:ln w="38100">
            <a:headEnd type="none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961069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07E045-1B19-7C3D-B778-08A998FC9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9417B0-F912-F788-6812-CCAA52F47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Low coupling		= “do not talk to strangers”</a:t>
            </a:r>
          </a:p>
          <a:p>
            <a:r>
              <a:rPr lang="en-US" dirty="0"/>
              <a:t>High cohesion		= “I handle all related to me”</a:t>
            </a:r>
          </a:p>
          <a:p>
            <a:endParaRPr lang="en-US" dirty="0"/>
          </a:p>
          <a:p>
            <a:r>
              <a:rPr lang="en-US" dirty="0"/>
              <a:t>Which is more favorable?</a:t>
            </a:r>
          </a:p>
          <a:p>
            <a:pPr lvl="1"/>
            <a:r>
              <a:rPr lang="en-US" dirty="0"/>
              <a:t>A: “</a:t>
            </a:r>
            <a:r>
              <a:rPr lang="en-US" dirty="0" err="1"/>
              <a:t>game.getHero</a:t>
            </a:r>
            <a:r>
              <a:rPr lang="en-US" dirty="0"/>
              <a:t>(who).</a:t>
            </a:r>
            <a:r>
              <a:rPr lang="en-US" dirty="0" err="1"/>
              <a:t>changeHealth</a:t>
            </a:r>
            <a:r>
              <a:rPr lang="en-US" dirty="0"/>
              <a:t>(-2)”</a:t>
            </a:r>
          </a:p>
          <a:p>
            <a:pPr lvl="1"/>
            <a:r>
              <a:rPr lang="en-US" dirty="0"/>
              <a:t>B: “</a:t>
            </a:r>
            <a:r>
              <a:rPr lang="en-US" dirty="0" err="1"/>
              <a:t>game.changeHeroHealth</a:t>
            </a:r>
            <a:r>
              <a:rPr lang="en-US" dirty="0"/>
              <a:t>(who, -2)”</a:t>
            </a:r>
          </a:p>
          <a:p>
            <a:pPr lvl="1"/>
            <a:endParaRPr lang="en-US" dirty="0"/>
          </a:p>
          <a:p>
            <a:r>
              <a:rPr lang="en-US" i="1" dirty="0"/>
              <a:t>B is:</a:t>
            </a:r>
          </a:p>
          <a:p>
            <a:pPr lvl="1"/>
            <a:r>
              <a:rPr lang="en-US" i="1" dirty="0"/>
              <a:t>Strategy does not talk to Hero, only Game (no strangers)</a:t>
            </a:r>
          </a:p>
          <a:p>
            <a:pPr lvl="1"/>
            <a:r>
              <a:rPr lang="en-US" i="1" dirty="0"/>
              <a:t>Strategy does not change Game’s state ‘behind the scene’, (game handles everything related to its state.)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FD21A-11D3-D109-1C8C-633187067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62084-8CEE-A826-A04A-5C291DA747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4347F5-8BFA-E651-9D58-FE78FEAEA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60893B4-F1AC-4CDA-6E97-A0442D96D23C}"/>
              </a:ext>
            </a:extLst>
          </p:cNvPr>
          <p:cNvSpPr/>
          <p:nvPr/>
        </p:nvSpPr>
        <p:spPr>
          <a:xfrm>
            <a:off x="5943600" y="1943100"/>
            <a:ext cx="990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Game</a:t>
            </a:r>
            <a:endParaRPr lang="da-DK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AA8745E-39D1-289A-17D7-314AEC496D66}"/>
              </a:ext>
            </a:extLst>
          </p:cNvPr>
          <p:cNvSpPr/>
          <p:nvPr/>
        </p:nvSpPr>
        <p:spPr>
          <a:xfrm>
            <a:off x="7696200" y="1943100"/>
            <a:ext cx="12954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Strategy</a:t>
            </a:r>
            <a:endParaRPr lang="da-DK" dirty="0"/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C00021EA-40D0-30AA-D878-A787D1A596D9}"/>
              </a:ext>
            </a:extLst>
          </p:cNvPr>
          <p:cNvCxnSpPr>
            <a:cxnSpLocks/>
            <a:stCxn id="7" idx="3"/>
            <a:endCxn id="8" idx="1"/>
          </p:cNvCxnSpPr>
          <p:nvPr/>
        </p:nvCxnSpPr>
        <p:spPr>
          <a:xfrm>
            <a:off x="6934200" y="2209800"/>
            <a:ext cx="762000" cy="0"/>
          </a:xfrm>
          <a:prstGeom prst="straightConnector1">
            <a:avLst/>
          </a:prstGeom>
          <a:ln w="38100">
            <a:headEnd type="arrow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E0849FBA-D77A-836D-5496-1B2A7BD2ADA2}"/>
              </a:ext>
            </a:extLst>
          </p:cNvPr>
          <p:cNvSpPr/>
          <p:nvPr/>
        </p:nvSpPr>
        <p:spPr>
          <a:xfrm>
            <a:off x="7311432" y="3238500"/>
            <a:ext cx="990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Hero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2BBC5BF8-0BE2-E01E-B1FF-E77672D7556F}"/>
              </a:ext>
            </a:extLst>
          </p:cNvPr>
          <p:cNvCxnSpPr>
            <a:cxnSpLocks/>
            <a:stCxn id="7" idx="2"/>
            <a:endCxn id="10" idx="0"/>
          </p:cNvCxnSpPr>
          <p:nvPr/>
        </p:nvCxnSpPr>
        <p:spPr>
          <a:xfrm>
            <a:off x="6438900" y="2476500"/>
            <a:ext cx="1367832" cy="762000"/>
          </a:xfrm>
          <a:prstGeom prst="straightConnector1">
            <a:avLst/>
          </a:prstGeom>
          <a:ln w="38100">
            <a:headEnd type="none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D020180C-E1A3-3CC1-4E6C-EAFE0E6AF840}"/>
              </a:ext>
            </a:extLst>
          </p:cNvPr>
          <p:cNvCxnSpPr>
            <a:cxnSpLocks/>
            <a:stCxn id="8" idx="2"/>
            <a:endCxn id="10" idx="0"/>
          </p:cNvCxnSpPr>
          <p:nvPr/>
        </p:nvCxnSpPr>
        <p:spPr>
          <a:xfrm flipH="1">
            <a:off x="7806732" y="2476500"/>
            <a:ext cx="537168" cy="762000"/>
          </a:xfrm>
          <a:prstGeom prst="straightConnector1">
            <a:avLst/>
          </a:prstGeom>
          <a:ln w="38100">
            <a:solidFill>
              <a:srgbClr val="FF0000"/>
            </a:solidFill>
            <a:headEnd type="none" w="lg" len="lg"/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999EF00B-AC05-F9B3-1BD7-600BA5ACAF8E}"/>
              </a:ext>
            </a:extLst>
          </p:cNvPr>
          <p:cNvSpPr/>
          <p:nvPr/>
        </p:nvSpPr>
        <p:spPr>
          <a:xfrm>
            <a:off x="6172200" y="2705100"/>
            <a:ext cx="533400" cy="381000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/>
              <a:t>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1075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B466D4-E934-5E05-B997-87E4E0210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 Rule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4462A5-0FA4-0A73-8F94-4A7B37249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/>
              <a:t>Do </a:t>
            </a:r>
            <a:r>
              <a:rPr lang="en-US" b="1" i="1" dirty="0"/>
              <a:t>not</a:t>
            </a:r>
            <a:r>
              <a:rPr lang="en-US" i="1" dirty="0"/>
              <a:t> let any strategy…</a:t>
            </a:r>
          </a:p>
          <a:p>
            <a:pPr lvl="1"/>
            <a:r>
              <a:rPr lang="en-US" i="1" dirty="0"/>
              <a:t>Get hero/card and modify state on them (talking to strangers)</a:t>
            </a:r>
          </a:p>
          <a:p>
            <a:pPr lvl="1"/>
            <a:r>
              <a:rPr lang="en-US" i="1" dirty="0"/>
              <a:t>Get game’s internal data structures and modify state on them</a:t>
            </a:r>
          </a:p>
          <a:p>
            <a:pPr lvl="2"/>
            <a:r>
              <a:rPr lang="en-US" i="1" dirty="0"/>
              <a:t>Both talking to strangers and breaking encapsulation!</a:t>
            </a:r>
          </a:p>
          <a:p>
            <a:pPr lvl="2"/>
            <a:endParaRPr lang="en-US" i="1" dirty="0"/>
          </a:p>
          <a:p>
            <a:r>
              <a:rPr lang="en-US" b="1" i="1" dirty="0"/>
              <a:t>Instead Do let any strategy that needs to modify game state:</a:t>
            </a:r>
          </a:p>
          <a:p>
            <a:pPr lvl="1"/>
            <a:r>
              <a:rPr lang="en-US" b="1" i="1" dirty="0"/>
              <a:t>Get a reference to game (implementation), and call (new) mutator methods that let game itself modify internal state and data structures!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7FEB97-D086-32A5-ABC4-F682FCA2E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8FDC0-EAB7-0DB3-33E9-C291658703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3CFDAC-6E5C-59A0-BE90-2327A7B07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605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383B3-38CC-F74D-9C4C-6591E08FA51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Hero Subclasses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2C6188-7225-1C9F-6D36-D1D4C2EAF1C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Why not just subclass to handle </a:t>
            </a:r>
            <a:r>
              <a:rPr lang="en-US" dirty="0" err="1"/>
              <a:t>GammaStone</a:t>
            </a:r>
            <a:r>
              <a:rPr lang="en-US" dirty="0"/>
              <a:t> Hero ?</a:t>
            </a:r>
          </a:p>
        </p:txBody>
      </p:sp>
    </p:spTree>
    <p:extLst>
      <p:ext uri="{BB962C8B-B14F-4D97-AF65-F5344CB8AC3E}">
        <p14:creationId xmlns:p14="http://schemas.microsoft.com/office/powerpoint/2010/main" val="30085488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B57F0E2E-D0A1-35B1-ECBB-8022A3B8B77D}"/>
              </a:ext>
            </a:extLst>
          </p:cNvPr>
          <p:cNvSpPr/>
          <p:nvPr/>
        </p:nvSpPr>
        <p:spPr>
          <a:xfrm>
            <a:off x="228600" y="3848100"/>
            <a:ext cx="8610600" cy="914400"/>
          </a:xfrm>
          <a:prstGeom prst="round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40EF59-7942-64D2-B305-0C7D2F3D7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XHero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29322-3A07-249C-8F7B-0D52666106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IntProg</a:t>
            </a:r>
            <a:r>
              <a:rPr lang="en-US" dirty="0"/>
              <a:t> taught about </a:t>
            </a:r>
            <a:r>
              <a:rPr lang="en-US" dirty="0" err="1"/>
              <a:t>subclassing</a:t>
            </a:r>
            <a:r>
              <a:rPr lang="en-US" dirty="0"/>
              <a:t>, so why not use it here?</a:t>
            </a:r>
          </a:p>
          <a:p>
            <a:pPr lvl="1"/>
            <a:r>
              <a:rPr lang="en-US" dirty="0"/>
              <a:t>A hero has a power, so why not add ‘</a:t>
            </a:r>
            <a:r>
              <a:rPr lang="en-US" dirty="0" err="1"/>
              <a:t>usePower</a:t>
            </a:r>
            <a:r>
              <a:rPr lang="en-US" dirty="0"/>
              <a:t>(…)’ method to Hero, and use subclassing</a:t>
            </a:r>
          </a:p>
          <a:p>
            <a:pPr lvl="2"/>
            <a:r>
              <a:rPr lang="en-US" dirty="0" err="1"/>
              <a:t>BabyHero</a:t>
            </a:r>
            <a:r>
              <a:rPr lang="en-US" dirty="0"/>
              <a:t>::</a:t>
            </a:r>
            <a:r>
              <a:rPr lang="en-US" dirty="0" err="1"/>
              <a:t>usePower</a:t>
            </a:r>
            <a:r>
              <a:rPr lang="en-US" dirty="0"/>
              <a:t>(Game g) { // do nothing }</a:t>
            </a:r>
          </a:p>
          <a:p>
            <a:pPr lvl="2"/>
            <a:r>
              <a:rPr lang="en-US" dirty="0" err="1"/>
              <a:t>ThaiHero</a:t>
            </a:r>
            <a:r>
              <a:rPr lang="en-US" dirty="0"/>
              <a:t> extends </a:t>
            </a:r>
            <a:r>
              <a:rPr lang="en-US" dirty="0" err="1"/>
              <a:t>BabyHero</a:t>
            </a:r>
            <a:endParaRPr lang="en-US" dirty="0"/>
          </a:p>
          <a:p>
            <a:pPr lvl="2"/>
            <a:r>
              <a:rPr lang="en-US" dirty="0"/>
              <a:t>  </a:t>
            </a:r>
            <a:r>
              <a:rPr lang="en-US" dirty="0" err="1"/>
              <a:t>usePower</a:t>
            </a:r>
            <a:r>
              <a:rPr lang="en-US" dirty="0"/>
              <a:t>(Game g) { [cast g to </a:t>
            </a:r>
            <a:r>
              <a:rPr lang="en-US" dirty="0" err="1"/>
              <a:t>StandardGame</a:t>
            </a:r>
            <a:r>
              <a:rPr lang="en-US" dirty="0"/>
              <a:t>, call mutators;] }</a:t>
            </a:r>
          </a:p>
          <a:p>
            <a:r>
              <a:rPr lang="en-US" b="1" dirty="0"/>
              <a:t>This is a correct solution to the functional requirement – and design-wise a sound one.</a:t>
            </a:r>
          </a:p>
          <a:p>
            <a:pPr algn="ctr"/>
            <a:r>
              <a:rPr lang="en-US" b="1" dirty="0"/>
              <a:t>But in SWEA we train a compositional approach! So to train that, you should avoid inheritance.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B54C5D-F78C-98B2-9E3B-9148149AD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F65CE3-D073-3636-93C3-033C674B05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1FDDE5-5C68-510E-4098-B796541EC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07383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EEF72-286C-CE37-050A-FFFD2E726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Compositional Hero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0DBD7-DA57-5AC0-64EB-4E475B79D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Thus, your options to train are </a:t>
            </a:r>
            <a:r>
              <a:rPr lang="en-US" i="1" dirty="0"/>
              <a:t>Strategy</a:t>
            </a:r>
            <a:r>
              <a:rPr lang="en-US" dirty="0"/>
              <a:t> based approach</a:t>
            </a:r>
          </a:p>
          <a:p>
            <a:pPr lvl="1"/>
            <a:r>
              <a:rPr lang="en-US" dirty="0"/>
              <a:t>Either a Strategy in the Game or in the Hero</a:t>
            </a:r>
          </a:p>
          <a:p>
            <a:r>
              <a:rPr lang="en-US" dirty="0"/>
              <a:t>Ala</a:t>
            </a:r>
          </a:p>
          <a:p>
            <a:pPr lvl="1"/>
            <a:r>
              <a:rPr lang="en-US" dirty="0"/>
              <a:t>Game::</a:t>
            </a:r>
            <a:r>
              <a:rPr lang="en-US" dirty="0" err="1"/>
              <a:t>usePower</a:t>
            </a:r>
            <a:r>
              <a:rPr lang="en-US" dirty="0"/>
              <a:t>() { </a:t>
            </a:r>
            <a:r>
              <a:rPr lang="en-US" dirty="0" err="1"/>
              <a:t>heroStrategy.execPower</a:t>
            </a:r>
            <a:r>
              <a:rPr lang="en-US" dirty="0"/>
              <a:t>(who, this); }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Or hero has a strategy</a:t>
            </a:r>
          </a:p>
          <a:p>
            <a:pPr lvl="1"/>
            <a:r>
              <a:rPr lang="en-US" dirty="0"/>
              <a:t>Game::</a:t>
            </a:r>
            <a:r>
              <a:rPr lang="en-US" dirty="0" err="1"/>
              <a:t>usePower</a:t>
            </a:r>
            <a:r>
              <a:rPr lang="en-US" dirty="0"/>
              <a:t>() { </a:t>
            </a:r>
            <a:r>
              <a:rPr lang="en-US" dirty="0" err="1"/>
              <a:t>getHero</a:t>
            </a:r>
            <a:r>
              <a:rPr lang="en-US" dirty="0"/>
              <a:t>(who).</a:t>
            </a:r>
            <a:r>
              <a:rPr lang="en-US" dirty="0" err="1"/>
              <a:t>getPowerStrategy</a:t>
            </a:r>
            <a:r>
              <a:rPr lang="en-US" dirty="0"/>
              <a:t>().</a:t>
            </a:r>
            <a:r>
              <a:rPr lang="en-US" dirty="0" err="1"/>
              <a:t>execPower</a:t>
            </a:r>
            <a:r>
              <a:rPr lang="en-US" dirty="0"/>
              <a:t>(this);}</a:t>
            </a:r>
          </a:p>
          <a:p>
            <a:pPr lvl="1"/>
            <a:endParaRPr lang="en-US" dirty="0"/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Or a pure ‘lambda function’ approach: </a:t>
            </a: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Game/hero has a Consumer&lt;Game&gt; functional interface/lambda expression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74736-A5DF-D57B-D20B-8B76DCFD3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495F5-A76A-A70E-F878-FDFB3EEA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9C055-EDC1-FB1C-82F7-E060964A9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888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EEEF72-286C-CE37-050A-FFFD2E726F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Compositional Hero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70DBD7-DA57-5AC0-64EB-4E475B79D4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Thus your options to train are </a:t>
            </a:r>
            <a:r>
              <a:rPr lang="en-US" i="1" dirty="0"/>
              <a:t>Strategy</a:t>
            </a:r>
            <a:r>
              <a:rPr lang="en-US" dirty="0"/>
              <a:t> based approach</a:t>
            </a:r>
          </a:p>
          <a:p>
            <a:pPr lvl="1"/>
            <a:r>
              <a:rPr lang="en-US" dirty="0"/>
              <a:t>Either in Game or in the Hero</a:t>
            </a:r>
          </a:p>
          <a:p>
            <a:r>
              <a:rPr lang="en-US" dirty="0"/>
              <a:t>Ala</a:t>
            </a:r>
          </a:p>
          <a:p>
            <a:pPr lvl="1"/>
            <a:r>
              <a:rPr lang="en-US" dirty="0"/>
              <a:t>Game::</a:t>
            </a:r>
            <a:r>
              <a:rPr lang="en-US" dirty="0" err="1"/>
              <a:t>usePower</a:t>
            </a:r>
            <a:r>
              <a:rPr lang="en-US" dirty="0"/>
              <a:t>() { </a:t>
            </a:r>
            <a:r>
              <a:rPr lang="en-US" dirty="0" err="1"/>
              <a:t>heroStrategy.execPower</a:t>
            </a:r>
            <a:r>
              <a:rPr lang="en-US" dirty="0"/>
              <a:t>(who, this); }</a:t>
            </a:r>
          </a:p>
          <a:p>
            <a:pPr lvl="1"/>
            <a:r>
              <a:rPr lang="en-US" dirty="0"/>
              <a:t>Or hero has a strategy</a:t>
            </a:r>
          </a:p>
          <a:p>
            <a:pPr lvl="1"/>
            <a:r>
              <a:rPr lang="en-US" dirty="0"/>
              <a:t>Game::</a:t>
            </a:r>
            <a:r>
              <a:rPr lang="en-US" dirty="0" err="1"/>
              <a:t>usePower</a:t>
            </a:r>
            <a:r>
              <a:rPr lang="en-US" dirty="0"/>
              <a:t>() { </a:t>
            </a:r>
            <a:r>
              <a:rPr lang="en-US" dirty="0" err="1"/>
              <a:t>getHero</a:t>
            </a:r>
            <a:r>
              <a:rPr lang="en-US" dirty="0"/>
              <a:t>(who).</a:t>
            </a:r>
            <a:r>
              <a:rPr lang="en-US" dirty="0" err="1"/>
              <a:t>getPowerStrategy</a:t>
            </a:r>
            <a:r>
              <a:rPr lang="en-US" dirty="0"/>
              <a:t>().</a:t>
            </a:r>
            <a:r>
              <a:rPr lang="en-US" dirty="0" err="1"/>
              <a:t>execPower</a:t>
            </a:r>
            <a:r>
              <a:rPr lang="en-US" dirty="0"/>
              <a:t>(this);}</a:t>
            </a:r>
          </a:p>
          <a:p>
            <a:pPr lvl="1"/>
            <a:endParaRPr lang="en-US" dirty="0"/>
          </a:p>
          <a:p>
            <a:pPr lvl="1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Or a pure ‘lambda function’ approach: </a:t>
            </a:r>
          </a:p>
          <a:p>
            <a:pPr lvl="2"/>
            <a:r>
              <a:rPr lang="en-US" dirty="0">
                <a:solidFill>
                  <a:schemeClr val="bg1">
                    <a:lumMod val="65000"/>
                  </a:schemeClr>
                </a:solidFill>
              </a:rPr>
              <a:t>Game/hero has a Consumer&lt;Game&gt; functional interface/lambda expression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74736-A5DF-D57B-D20B-8B76DCFD3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B495F5-A76A-A70E-F878-FDFB3EEAAB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19C055-EDC1-FB1C-82F7-E060964A9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  <p:sp>
        <p:nvSpPr>
          <p:cNvPr id="7" name="Rounded Rectangle 6"/>
          <p:cNvSpPr/>
          <p:nvPr/>
        </p:nvSpPr>
        <p:spPr>
          <a:xfrm rot="422177">
            <a:off x="4495800" y="1866900"/>
            <a:ext cx="3810000" cy="2362200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One will lead to a lot of ‘if’s and the other will not. Analyze and pick your favorite. No ‘really wrong’ solution though.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579421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Beta/Gamma/Delta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</a:t>
            </a:r>
            <a:r>
              <a:rPr lang="en-US" b="1" dirty="0"/>
              <a:t>Strategy week (or 3-1-2 week)</a:t>
            </a:r>
          </a:p>
          <a:p>
            <a:pPr lvl="1"/>
            <a:r>
              <a:rPr lang="en-US" dirty="0" err="1"/>
              <a:t>BetaStone</a:t>
            </a:r>
            <a:r>
              <a:rPr lang="en-US" dirty="0"/>
              <a:t>		Maintain BOTH variants </a:t>
            </a:r>
            <a:r>
              <a:rPr lang="en-US" dirty="0" err="1"/>
              <a:t>Alpha+Beta</a:t>
            </a:r>
            <a:endParaRPr lang="en-US" dirty="0"/>
          </a:p>
          <a:p>
            <a:pPr lvl="1"/>
            <a:r>
              <a:rPr lang="en-US" dirty="0" err="1"/>
              <a:t>GammaStone</a:t>
            </a:r>
            <a:r>
              <a:rPr lang="en-US" dirty="0"/>
              <a:t>		Maintain ALL variants</a:t>
            </a:r>
          </a:p>
          <a:p>
            <a:pPr lvl="1"/>
            <a:r>
              <a:rPr lang="en-US" dirty="0" err="1"/>
              <a:t>DeltaStone</a:t>
            </a:r>
            <a:r>
              <a:rPr lang="en-US" dirty="0"/>
              <a:t>		Maintain ALL variants</a:t>
            </a:r>
          </a:p>
          <a:p>
            <a:r>
              <a:rPr lang="en-US" dirty="0"/>
              <a:t>That is</a:t>
            </a:r>
          </a:p>
          <a:p>
            <a:pPr lvl="1"/>
            <a:r>
              <a:rPr lang="en-US" dirty="0"/>
              <a:t>The aspects that vary</a:t>
            </a:r>
          </a:p>
          <a:p>
            <a:pPr lvl="2"/>
            <a:r>
              <a:rPr lang="en-US" dirty="0"/>
              <a:t>Mana production</a:t>
            </a:r>
          </a:p>
          <a:p>
            <a:pPr lvl="2"/>
            <a:r>
              <a:rPr lang="en-US" dirty="0"/>
              <a:t>Winner determination</a:t>
            </a:r>
          </a:p>
          <a:p>
            <a:pPr lvl="2"/>
            <a:r>
              <a:rPr lang="en-US" dirty="0"/>
              <a:t>Hero Power</a:t>
            </a:r>
          </a:p>
          <a:p>
            <a:pPr lvl="2"/>
            <a:r>
              <a:rPr lang="en-US" dirty="0"/>
              <a:t>Deck building</a:t>
            </a:r>
          </a:p>
          <a:p>
            <a:pPr lvl="1"/>
            <a:r>
              <a:rPr lang="en-US" dirty="0"/>
              <a:t>… Must be </a:t>
            </a:r>
            <a:r>
              <a:rPr lang="en-US" dirty="0">
                <a:sym typeface="Wingdings" panose="05000000000000000000" pitchFamily="2" charset="2"/>
              </a:rPr>
              <a:t></a:t>
            </a:r>
            <a:r>
              <a:rPr lang="en-US" dirty="0"/>
              <a:t> processed          Several Strategy Patterns</a:t>
            </a:r>
          </a:p>
          <a:p>
            <a:pPr lvl="2"/>
            <a:r>
              <a:rPr lang="en-US" dirty="0"/>
              <a:t>Or rather examples of Compositional Design… 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4527538" y="4649494"/>
            <a:ext cx="457200" cy="304800"/>
          </a:xfrm>
          <a:prstGeom prst="rightArrow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730881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869821-6BD7-FA26-E069-BAEC4370A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DeltaStone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BCBEE2-041E-2EB9-1DDD-2813FEA430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Strategy = algorithm that varies</a:t>
            </a:r>
          </a:p>
          <a:p>
            <a:r>
              <a:rPr lang="en-US" dirty="0"/>
              <a:t>Here: Game’s algorithm to </a:t>
            </a:r>
            <a:r>
              <a:rPr lang="en-US" i="1" dirty="0"/>
              <a:t>build a deck </a:t>
            </a:r>
            <a:r>
              <a:rPr lang="en-US" dirty="0"/>
              <a:t>varies</a:t>
            </a:r>
          </a:p>
          <a:p>
            <a:endParaRPr lang="en-US" dirty="0"/>
          </a:p>
          <a:p>
            <a:r>
              <a:rPr lang="en-US" dirty="0"/>
              <a:t>One note</a:t>
            </a:r>
          </a:p>
          <a:p>
            <a:pPr lvl="1"/>
            <a:r>
              <a:rPr lang="en-US" dirty="0"/>
              <a:t>The deck is shuffled – how to TDD that???</a:t>
            </a:r>
          </a:p>
          <a:p>
            <a:pPr lvl="2"/>
            <a:r>
              <a:rPr lang="en-US" dirty="0"/>
              <a:t>i.e. You cannot </a:t>
            </a:r>
            <a:r>
              <a:rPr lang="en-US" dirty="0" err="1"/>
              <a:t>assertThat</a:t>
            </a:r>
            <a:r>
              <a:rPr lang="en-US" dirty="0"/>
              <a:t> card 17 is Poke Bowl because it may be Green Salad </a:t>
            </a:r>
            <a:r>
              <a:rPr lang="en-US" dirty="0">
                <a:sym typeface="Wingdings" panose="05000000000000000000" pitchFamily="2" charset="2"/>
              </a:rPr>
              <a:t>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(We will come back to a solution to this later, but we </a:t>
            </a:r>
            <a:r>
              <a:rPr lang="en-US" i="1" dirty="0">
                <a:sym typeface="Wingdings" panose="05000000000000000000" pitchFamily="2" charset="2"/>
              </a:rPr>
              <a:t>can do</a:t>
            </a:r>
            <a:r>
              <a:rPr lang="en-US" dirty="0">
                <a:sym typeface="Wingdings" panose="05000000000000000000" pitchFamily="2" charset="2"/>
              </a:rPr>
              <a:t> something now)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Any ideas?</a:t>
            </a:r>
          </a:p>
          <a:p>
            <a:pPr lvl="2"/>
            <a:r>
              <a:rPr lang="en-US" dirty="0">
                <a:sym typeface="Wingdings" panose="05000000000000000000" pitchFamily="2" charset="2"/>
              </a:rPr>
              <a:t>Hint – look at the specifications – we know </a:t>
            </a:r>
            <a:r>
              <a:rPr lang="en-US" i="1" dirty="0">
                <a:sym typeface="Wingdings" panose="05000000000000000000" pitchFamily="2" charset="2"/>
              </a:rPr>
              <a:t>something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4DCE0B-F04D-D3AE-D655-EB0206E51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85B083-8564-A496-8919-7E8B5E4152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AD631-5C70-C212-D4E6-FBC28D97E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37779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DishDeck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TDD a deck which is shuffled?</a:t>
            </a:r>
          </a:p>
          <a:p>
            <a:r>
              <a:rPr lang="en-US" dirty="0"/>
              <a:t>TDD the aspects that you know about</a:t>
            </a:r>
          </a:p>
          <a:p>
            <a:pPr lvl="1"/>
            <a:r>
              <a:rPr lang="en-US" dirty="0"/>
              <a:t>First card has mana 1		= …, is(1)</a:t>
            </a:r>
          </a:p>
          <a:p>
            <a:pPr lvl="1"/>
            <a:r>
              <a:rPr lang="en-US" dirty="0"/>
              <a:t>Second card has mana 1 or 2	= …, </a:t>
            </a:r>
            <a:r>
              <a:rPr lang="en-US" dirty="0" err="1"/>
              <a:t>lessThanOrEqualTo</a:t>
            </a:r>
            <a:r>
              <a:rPr lang="en-US" dirty="0"/>
              <a:t>(2)</a:t>
            </a:r>
          </a:p>
          <a:p>
            <a:r>
              <a:rPr lang="en-US" dirty="0"/>
              <a:t>There are exactly two Noodle Soup Cards in deck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Make a private test method to verify the exact cost, attack, health of a given card</a:t>
            </a:r>
          </a:p>
          <a:p>
            <a:pPr lvl="1"/>
            <a:r>
              <a:rPr lang="en-US" dirty="0"/>
              <a:t>And use it on each card type: Tomato Salad, Brown Rice, …</a:t>
            </a:r>
          </a:p>
          <a:p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24200" y="2951456"/>
            <a:ext cx="4829175" cy="1000394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253A75C-43D6-6944-5E4D-474CB1DC23E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3106" y="5130477"/>
            <a:ext cx="6763694" cy="41915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369125179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99AE1C-C84C-15DC-0217-E2EACEA7AC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Randomness?</a:t>
            </a:r>
            <a:endParaRPr lang="da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15F3BE-2AB7-6904-F148-A11BFBF840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to test that the deck is really random?</a:t>
            </a:r>
          </a:p>
          <a:p>
            <a:pPr lvl="1"/>
            <a:r>
              <a:rPr lang="en-US" dirty="0"/>
              <a:t>Generate N decks, </a:t>
            </a:r>
            <a:r>
              <a:rPr lang="en-US" dirty="0" err="1"/>
              <a:t>assertThat</a:t>
            </a:r>
            <a:r>
              <a:rPr lang="en-US" dirty="0"/>
              <a:t>(“they are different”)</a:t>
            </a:r>
          </a:p>
          <a:p>
            <a:pPr lvl="2"/>
            <a:r>
              <a:rPr lang="en-US" dirty="0"/>
              <a:t>Ahem – with a probability higher than …</a:t>
            </a:r>
          </a:p>
          <a:p>
            <a:pPr lvl="3"/>
            <a:r>
              <a:rPr lang="en-US" dirty="0"/>
              <a:t>(We could encounter two random runs that generate same deck!)</a:t>
            </a:r>
          </a:p>
          <a:p>
            <a:pPr lvl="3"/>
            <a:endParaRPr lang="en-US" dirty="0"/>
          </a:p>
          <a:p>
            <a:r>
              <a:rPr lang="en-US" dirty="0"/>
              <a:t>Evident test</a:t>
            </a:r>
          </a:p>
          <a:p>
            <a:pPr lvl="1"/>
            <a:r>
              <a:rPr lang="en-US" i="1" dirty="0"/>
              <a:t>If you write 10 lines of test code to test 1 line of production code your bug will be in the test code </a:t>
            </a:r>
            <a:r>
              <a:rPr lang="en-US" i="1" dirty="0">
                <a:sym typeface="Wingdings" panose="05000000000000000000" pitchFamily="2" charset="2"/>
              </a:rPr>
              <a:t></a:t>
            </a:r>
          </a:p>
          <a:p>
            <a:r>
              <a:rPr lang="en-US" dirty="0">
                <a:sym typeface="Wingdings" panose="05000000000000000000" pitchFamily="2" charset="2"/>
              </a:rPr>
              <a:t>How to shuffle a deck in Java?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1 line:		</a:t>
            </a:r>
            <a:r>
              <a:rPr lang="da-DK" dirty="0" err="1"/>
              <a:t>Collections.shuffle</a:t>
            </a:r>
            <a:r>
              <a:rPr lang="da-DK" dirty="0"/>
              <a:t>(</a:t>
            </a:r>
            <a:r>
              <a:rPr lang="da-DK" dirty="0" err="1"/>
              <a:t>myDeck</a:t>
            </a:r>
            <a:r>
              <a:rPr lang="da-DK" dirty="0"/>
              <a:t>);</a:t>
            </a:r>
          </a:p>
          <a:p>
            <a:pPr lvl="1"/>
            <a:r>
              <a:rPr lang="da-DK" dirty="0"/>
              <a:t>It is TDD </a:t>
            </a:r>
            <a:r>
              <a:rPr lang="da-DK" dirty="0" err="1"/>
              <a:t>principle</a:t>
            </a:r>
            <a:r>
              <a:rPr lang="da-DK" dirty="0"/>
              <a:t> ”</a:t>
            </a:r>
            <a:r>
              <a:rPr lang="da-DK" dirty="0" err="1"/>
              <a:t>obvious</a:t>
            </a:r>
            <a:r>
              <a:rPr lang="da-DK" dirty="0"/>
              <a:t> </a:t>
            </a:r>
            <a:r>
              <a:rPr lang="da-DK" dirty="0" err="1"/>
              <a:t>implementation</a:t>
            </a:r>
            <a:r>
              <a:rPr lang="da-DK" dirty="0"/>
              <a:t>”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E65978-29AE-610D-E717-CE0ACE0D2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71F37-9B1D-8DC6-47F6-4B66E2F4B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70AB56-532D-2932-5ED6-9AD6E2D11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777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685800" y="2959100"/>
            <a:ext cx="8001000" cy="1066800"/>
          </a:xfrm>
          <a:prstGeom prst="roundRect">
            <a:avLst/>
          </a:prstGeom>
          <a:ln/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7" name="Rounded Rectangle 6"/>
          <p:cNvSpPr/>
          <p:nvPr/>
        </p:nvSpPr>
        <p:spPr>
          <a:xfrm>
            <a:off x="685800" y="1638300"/>
            <a:ext cx="8001000" cy="1066800"/>
          </a:xfrm>
          <a:prstGeom prst="roundRect">
            <a:avLst/>
          </a:prstGeom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Refactor First / Add Features Then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all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Introduce the </a:t>
            </a:r>
            <a:r>
              <a:rPr lang="en-US" dirty="0" err="1"/>
              <a:t>XStrategy</a:t>
            </a:r>
            <a:r>
              <a:rPr lang="en-US" dirty="0"/>
              <a:t> </a:t>
            </a:r>
            <a:r>
              <a:rPr lang="en-US" i="1" dirty="0"/>
              <a:t>first</a:t>
            </a:r>
            <a:r>
              <a:rPr lang="en-US" dirty="0"/>
              <a:t> by making </a:t>
            </a:r>
            <a:r>
              <a:rPr lang="en-US" dirty="0" err="1"/>
              <a:t>AlphaStone’s</a:t>
            </a:r>
            <a:r>
              <a:rPr lang="en-US" dirty="0"/>
              <a:t> test cases pass </a:t>
            </a:r>
            <a:r>
              <a:rPr lang="en-US" i="1" dirty="0"/>
              <a:t>first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Only </a:t>
            </a:r>
            <a:r>
              <a:rPr lang="en-US" i="1" dirty="0"/>
              <a:t>then</a:t>
            </a:r>
            <a:r>
              <a:rPr lang="en-US" dirty="0"/>
              <a:t> do you introduce the specific new tests to drive the new </a:t>
            </a:r>
            <a:r>
              <a:rPr lang="en-US" dirty="0" err="1"/>
              <a:t>XStone</a:t>
            </a:r>
            <a:r>
              <a:rPr lang="en-US" dirty="0"/>
              <a:t> specific behavior into existence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678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 / Integration Tests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strategies can be tested in isolation – do it!</a:t>
            </a:r>
          </a:p>
          <a:p>
            <a:pPr lvl="1"/>
            <a:r>
              <a:rPr lang="en-US" dirty="0"/>
              <a:t>Just like ‘</a:t>
            </a:r>
            <a:r>
              <a:rPr lang="en-US" dirty="0" err="1"/>
              <a:t>RateStrategies</a:t>
            </a:r>
            <a:r>
              <a:rPr lang="en-US" dirty="0"/>
              <a:t>’ could be tested as a unit, so can </a:t>
            </a:r>
            <a:r>
              <a:rPr lang="en-US" i="1" dirty="0"/>
              <a:t>some of the </a:t>
            </a:r>
            <a:r>
              <a:rPr lang="en-US" i="1" dirty="0" err="1"/>
              <a:t>HotStone</a:t>
            </a:r>
            <a:r>
              <a:rPr lang="en-US" i="1" dirty="0"/>
              <a:t> strategies.</a:t>
            </a:r>
            <a:endParaRPr lang="en-US" i="1" u="sng" dirty="0"/>
          </a:p>
          <a:p>
            <a:pPr lvl="1"/>
            <a:endParaRPr lang="en-US" i="1" u="sng" dirty="0"/>
          </a:p>
          <a:p>
            <a:pPr lvl="1"/>
            <a:r>
              <a:rPr lang="en-US" dirty="0"/>
              <a:t>It is often MUCH simpler!</a:t>
            </a:r>
          </a:p>
          <a:p>
            <a:r>
              <a:rPr lang="en-US" dirty="0"/>
              <a:t>Example: </a:t>
            </a:r>
            <a:r>
              <a:rPr lang="en-US" dirty="0" err="1"/>
              <a:t>DeltaStone</a:t>
            </a:r>
            <a:r>
              <a:rPr lang="en-US" dirty="0"/>
              <a:t> is a variant with other cards (The ‘</a:t>
            </a:r>
            <a:r>
              <a:rPr lang="en-US" dirty="0" err="1"/>
              <a:t>DishDeck</a:t>
            </a:r>
            <a:r>
              <a:rPr lang="en-US" dirty="0"/>
              <a:t>’)</a:t>
            </a:r>
          </a:p>
          <a:p>
            <a:pPr lvl="1"/>
            <a:r>
              <a:rPr lang="en-US" dirty="0"/>
              <a:t>Encapsulate what varies (building a deck)</a:t>
            </a:r>
          </a:p>
          <a:p>
            <a:pPr lvl="1"/>
            <a:r>
              <a:rPr lang="en-US" dirty="0"/>
              <a:t>Program to an interface (define nice interface for that)</a:t>
            </a:r>
          </a:p>
          <a:p>
            <a:pPr lvl="1"/>
            <a:r>
              <a:rPr lang="en-US" dirty="0"/>
              <a:t>Favor object composition (game asks strategy to build a deck)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681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Unit/Integration Testing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 there will be ‘an implementation of “build deck strategy” that create a deck’</a:t>
            </a:r>
          </a:p>
          <a:p>
            <a:pPr lvl="1"/>
            <a:r>
              <a:rPr lang="en-US" dirty="0"/>
              <a:t>Typical return some kind of List&lt;Card&gt; or array or …</a:t>
            </a:r>
          </a:p>
          <a:p>
            <a:endParaRPr lang="en-US" dirty="0"/>
          </a:p>
          <a:p>
            <a:r>
              <a:rPr lang="en-US" dirty="0"/>
              <a:t>The Unit Testing Point</a:t>
            </a:r>
          </a:p>
          <a:p>
            <a:pPr lvl="1"/>
            <a:r>
              <a:rPr lang="en-US" dirty="0"/>
              <a:t>Does TDD/testing of that implementation rely on Game?</a:t>
            </a:r>
          </a:p>
          <a:p>
            <a:pPr lvl="2"/>
            <a:r>
              <a:rPr lang="en-US" dirty="0"/>
              <a:t>Most likely not! </a:t>
            </a:r>
            <a:r>
              <a:rPr lang="en-US" i="1" dirty="0"/>
              <a:t>It is just returning something</a:t>
            </a:r>
          </a:p>
          <a:p>
            <a:pPr lvl="1"/>
            <a:r>
              <a:rPr lang="en-US" dirty="0"/>
              <a:t>Then test it in isolation!</a:t>
            </a:r>
          </a:p>
          <a:p>
            <a:pPr lvl="2"/>
            <a:r>
              <a:rPr lang="en-US" i="1" dirty="0"/>
              <a:t>Given</a:t>
            </a:r>
            <a:r>
              <a:rPr lang="en-US" dirty="0"/>
              <a:t> strategy to create a </a:t>
            </a:r>
            <a:r>
              <a:rPr lang="en-US" dirty="0" err="1"/>
              <a:t>dishdeck</a:t>
            </a:r>
            <a:endParaRPr lang="en-US" dirty="0"/>
          </a:p>
          <a:p>
            <a:pPr lvl="2"/>
            <a:r>
              <a:rPr lang="en-US" i="1" dirty="0"/>
              <a:t>When</a:t>
            </a:r>
            <a:r>
              <a:rPr lang="en-US" dirty="0"/>
              <a:t> I create the strategy</a:t>
            </a:r>
          </a:p>
          <a:p>
            <a:pPr lvl="2"/>
            <a:r>
              <a:rPr lang="en-US" i="1" dirty="0"/>
              <a:t>Then</a:t>
            </a:r>
            <a:r>
              <a:rPr lang="en-US" dirty="0"/>
              <a:t> it contains …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628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Unit/Integration Testing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all aspects can be tested </a:t>
            </a:r>
            <a:r>
              <a:rPr lang="en-US" dirty="0" err="1"/>
              <a:t>disjointly</a:t>
            </a:r>
            <a:r>
              <a:rPr lang="en-US" dirty="0"/>
              <a:t> from Game</a:t>
            </a:r>
          </a:p>
          <a:p>
            <a:pPr lvl="1"/>
            <a:r>
              <a:rPr lang="en-US" dirty="0"/>
              <a:t>[At least not now, we will be able to do so, at a later point…]</a:t>
            </a:r>
          </a:p>
          <a:p>
            <a:endParaRPr lang="en-US" dirty="0"/>
          </a:p>
          <a:p>
            <a:r>
              <a:rPr lang="en-US" dirty="0"/>
              <a:t>Example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GammaStone</a:t>
            </a:r>
            <a:r>
              <a:rPr lang="en-US" dirty="0"/>
              <a:t> Hero Power – need to modify game’s state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BetaStone</a:t>
            </a:r>
            <a:r>
              <a:rPr lang="en-US" dirty="0"/>
              <a:t> Winner? Maybe – or maybe not? </a:t>
            </a:r>
          </a:p>
          <a:p>
            <a:pPr lvl="2"/>
            <a:r>
              <a:rPr lang="en-US" dirty="0"/>
              <a:t>Discuss in the SWEA Kata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500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Strategies That Inspect</a:t>
            </a:r>
            <a:br>
              <a:rPr lang="en-US" dirty="0"/>
            </a:br>
            <a:r>
              <a:rPr lang="en-US" dirty="0"/>
              <a:t>and Modify State</a:t>
            </a:r>
            <a:endParaRPr lang="da-DK" dirty="0"/>
          </a:p>
        </p:txBody>
      </p:sp>
      <p:sp>
        <p:nvSpPr>
          <p:cNvPr id="8" name="Subtitle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64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Determine Winner/Stop Game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Determining the winner is one thing…</a:t>
            </a:r>
          </a:p>
          <a:p>
            <a:r>
              <a:rPr lang="en-US" i="1" dirty="0"/>
              <a:t>But winning the game means no further method calls are allowed, right?</a:t>
            </a:r>
          </a:p>
          <a:p>
            <a:pPr lvl="1"/>
            <a:r>
              <a:rPr lang="en-US" dirty="0"/>
              <a:t>Should we guard all calls to see if game is still ongoing?</a:t>
            </a:r>
          </a:p>
          <a:p>
            <a:r>
              <a:rPr lang="en-US" dirty="0"/>
              <a:t>The reasoning is sound, but…</a:t>
            </a:r>
          </a:p>
          <a:p>
            <a:endParaRPr lang="en-US" dirty="0"/>
          </a:p>
          <a:p>
            <a:r>
              <a:rPr lang="en-US" b="1" dirty="0"/>
              <a:t>The UI will handle it!</a:t>
            </a:r>
          </a:p>
          <a:p>
            <a:pPr lvl="1"/>
            <a:r>
              <a:rPr lang="en-US" dirty="0"/>
              <a:t>Down the road …</a:t>
            </a:r>
          </a:p>
          <a:p>
            <a:endParaRPr lang="en-US" dirty="0"/>
          </a:p>
          <a:p>
            <a:r>
              <a:rPr lang="en-US" dirty="0"/>
              <a:t>So: </a:t>
            </a:r>
            <a:r>
              <a:rPr lang="en-US"/>
              <a:t>KISS: </a:t>
            </a:r>
            <a:r>
              <a:rPr lang="en-US" i="1"/>
              <a:t>Keep </a:t>
            </a:r>
            <a:r>
              <a:rPr lang="en-US" i="1" dirty="0"/>
              <a:t>it simple, stupid</a:t>
            </a:r>
            <a:endParaRPr lang="da-DK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96546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GammaStone</a:t>
            </a:r>
            <a:r>
              <a:rPr lang="en-US" dirty="0"/>
              <a:t> </a:t>
            </a:r>
            <a:r>
              <a:rPr lang="en-US" dirty="0" err="1"/>
              <a:t>HeroPower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specification: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That is</a:t>
            </a:r>
          </a:p>
          <a:p>
            <a:pPr lvl="1"/>
            <a:r>
              <a:rPr lang="en-US" dirty="0"/>
              <a:t>Mutation of game’s state from another object than game!</a:t>
            </a:r>
          </a:p>
          <a:p>
            <a:pPr lvl="2"/>
            <a:r>
              <a:rPr lang="en-US" dirty="0"/>
              <a:t>Game will call </a:t>
            </a:r>
            <a:r>
              <a:rPr lang="en-US" i="1" dirty="0"/>
              <a:t>strategy</a:t>
            </a:r>
            <a:r>
              <a:rPr lang="en-US" dirty="0"/>
              <a:t> to tell that user wants to use hero power</a:t>
            </a:r>
          </a:p>
          <a:p>
            <a:pPr lvl="2"/>
            <a:r>
              <a:rPr lang="en-US" i="1" dirty="0"/>
              <a:t>But…</a:t>
            </a:r>
            <a:r>
              <a:rPr lang="en-US" dirty="0"/>
              <a:t> The strategy then needs to </a:t>
            </a:r>
            <a:r>
              <a:rPr lang="en-US" i="1" dirty="0"/>
              <a:t>modify state of the calling game!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CS@AU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Henrik Bærbak Christensen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390516-8E9A-4341-B9BC-EA7123011609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371600" y="4229100"/>
            <a:ext cx="21336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Game</a:t>
            </a:r>
            <a:endParaRPr lang="da-DK" dirty="0"/>
          </a:p>
        </p:txBody>
      </p:sp>
      <p:sp>
        <p:nvSpPr>
          <p:cNvPr id="9" name="Rectangle 8"/>
          <p:cNvSpPr/>
          <p:nvPr/>
        </p:nvSpPr>
        <p:spPr>
          <a:xfrm>
            <a:off x="5181600" y="4229100"/>
            <a:ext cx="2590800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Strategy</a:t>
            </a:r>
            <a:endParaRPr lang="da-DK" dirty="0"/>
          </a:p>
        </p:txBody>
      </p:sp>
      <p:cxnSp>
        <p:nvCxnSpPr>
          <p:cNvPr id="11" name="Straight Arrow Connector 10"/>
          <p:cNvCxnSpPr>
            <a:stCxn id="8" idx="3"/>
            <a:endCxn id="9" idx="1"/>
          </p:cNvCxnSpPr>
          <p:nvPr/>
        </p:nvCxnSpPr>
        <p:spPr>
          <a:xfrm>
            <a:off x="3505200" y="4495800"/>
            <a:ext cx="1676400" cy="0"/>
          </a:xfrm>
          <a:prstGeom prst="straightConnector1">
            <a:avLst/>
          </a:prstGeom>
          <a:ln w="38100"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>
            <a:extLst>
              <a:ext uri="{FF2B5EF4-FFF2-40B4-BE49-F238E27FC236}">
                <a16:creationId xmlns:a16="http://schemas.microsoft.com/office/drawing/2014/main" id="{7B479D92-1BC0-8B96-C26F-3B37C1166C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37" y="1476375"/>
            <a:ext cx="6638925" cy="923925"/>
          </a:xfrm>
          <a:prstGeom prst="rect">
            <a:avLst/>
          </a:prstGeom>
        </p:spPr>
      </p:pic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E47420C2-25E2-3438-C59E-7B14F62B3AD7}"/>
              </a:ext>
            </a:extLst>
          </p:cNvPr>
          <p:cNvCxnSpPr>
            <a:cxnSpLocks/>
          </p:cNvCxnSpPr>
          <p:nvPr/>
        </p:nvCxnSpPr>
        <p:spPr>
          <a:xfrm flipH="1">
            <a:off x="3505200" y="4762500"/>
            <a:ext cx="1676400" cy="0"/>
          </a:xfrm>
          <a:prstGeom prst="straightConnector1">
            <a:avLst/>
          </a:prstGeom>
          <a:ln w="76200">
            <a:tailEnd type="triangle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2209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C0000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2466</TotalTime>
  <Words>1683</Words>
  <Application>Microsoft Office PowerPoint</Application>
  <PresentationFormat>On-screen Show (16:10)</PresentationFormat>
  <Paragraphs>268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Arial</vt:lpstr>
      <vt:lpstr>Calibri</vt:lpstr>
      <vt:lpstr>Wingdings</vt:lpstr>
      <vt:lpstr>Office Theme</vt:lpstr>
      <vt:lpstr>Software Engineering and Architecture</vt:lpstr>
      <vt:lpstr>Beta/Gamma/Delta</vt:lpstr>
      <vt:lpstr>Refactor First / Add Features Then</vt:lpstr>
      <vt:lpstr>Unit / Integration Tests</vt:lpstr>
      <vt:lpstr>Unit/Integration Testing</vt:lpstr>
      <vt:lpstr>Unit/Integration Testing</vt:lpstr>
      <vt:lpstr>Strategies That Inspect and Modify State</vt:lpstr>
      <vt:lpstr>Determine Winner/Stop Game</vt:lpstr>
      <vt:lpstr>GammaStone HeroPower</vt:lpstr>
      <vt:lpstr>The “Back pointer”</vt:lpstr>
      <vt:lpstr>Modifying Game’s State</vt:lpstr>
      <vt:lpstr>Analysis</vt:lpstr>
      <vt:lpstr>Analysis</vt:lpstr>
      <vt:lpstr>Analysis</vt:lpstr>
      <vt:lpstr>General Rule</vt:lpstr>
      <vt:lpstr>Hero Subclasses</vt:lpstr>
      <vt:lpstr>XHero</vt:lpstr>
      <vt:lpstr>Compositional Hero</vt:lpstr>
      <vt:lpstr>Compositional Hero</vt:lpstr>
      <vt:lpstr>DeltaStone</vt:lpstr>
      <vt:lpstr>DishDeck</vt:lpstr>
      <vt:lpstr>Randomness?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Stability</dc:title>
  <dc:creator>hbc</dc:creator>
  <cp:lastModifiedBy>Henrik Bærbak Christensen</cp:lastModifiedBy>
  <cp:revision>145</cp:revision>
  <dcterms:created xsi:type="dcterms:W3CDTF">2006-08-16T00:00:00Z</dcterms:created>
  <dcterms:modified xsi:type="dcterms:W3CDTF">2025-09-18T06:37:38Z</dcterms:modified>
</cp:coreProperties>
</file>